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77"/>
    <p:restoredTop sz="94674"/>
  </p:normalViewPr>
  <p:slideViewPr>
    <p:cSldViewPr snapToGrid="0" snapToObjects="1">
      <p:cViewPr varScale="1">
        <p:scale>
          <a:sx n="100" d="100"/>
          <a:sy n="100" d="100"/>
        </p:scale>
        <p:origin x="102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reports/3a8942d1-3f3c-417d-acd9-7c0890240588/ReportSection7cdcae865a6700376701?pbi_source=PowerPoint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hyperlink" Target="https://app.powerbi.com/reports/3a8942d1-3f3c-417d-acd9-7c0890240588/ReportSection?pbi_source=PowerPoint" TargetMode="Externa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hyperlink" Target="https://app.powerbi.com/reports/3a8942d1-3f3c-417d-acd9-7c0890240588/ReportSection6a419e9a130d96041a0b?pbi_source=PowerPoint" TargetMode="Externa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app.powerbi.com/reports/3a8942d1-3f3c-417d-acd9-7c0890240588/ReportSection7cdcae865a6700376701?pbi_source=PowerPoint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18">
            <a:extLst>
              <a:ext uri="{FF2B5EF4-FFF2-40B4-BE49-F238E27FC236}">
                <a16:creationId xmlns:a16="http://schemas.microsoft.com/office/drawing/2014/main" id="{E2129A46-8F64-4F45-A226-F09DCA07BFF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4683319"/>
            <a:ext cx="6516874" cy="2174681"/>
          </a:xfrm>
          <a:custGeom>
            <a:avLst/>
            <a:gdLst>
              <a:gd name="connsiteX0" fmla="*/ 0 w 6516874"/>
              <a:gd name="connsiteY0" fmla="*/ 0 h 2174681"/>
              <a:gd name="connsiteX1" fmla="*/ 819150 w 6516874"/>
              <a:gd name="connsiteY1" fmla="*/ 0 h 2174681"/>
              <a:gd name="connsiteX2" fmla="*/ 1038225 w 6516874"/>
              <a:gd name="connsiteY2" fmla="*/ 0 h 2174681"/>
              <a:gd name="connsiteX3" fmla="*/ 6516874 w 6516874"/>
              <a:gd name="connsiteY3" fmla="*/ 0 h 2174681"/>
              <a:gd name="connsiteX4" fmla="*/ 5509712 w 6516874"/>
              <a:gd name="connsiteY4" fmla="*/ 2174681 h 2174681"/>
              <a:gd name="connsiteX5" fmla="*/ 1038225 w 6516874"/>
              <a:gd name="connsiteY5" fmla="*/ 2174681 h 2174681"/>
              <a:gd name="connsiteX6" fmla="*/ 947987 w 6516874"/>
              <a:gd name="connsiteY6" fmla="*/ 2174681 h 2174681"/>
              <a:gd name="connsiteX7" fmla="*/ 819150 w 6516874"/>
              <a:gd name="connsiteY7" fmla="*/ 2174681 h 2174681"/>
              <a:gd name="connsiteX8" fmla="*/ 0 w 6516874"/>
              <a:gd name="connsiteY8" fmla="*/ 2174681 h 217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16874" h="2174681">
                <a:moveTo>
                  <a:pt x="0" y="0"/>
                </a:moveTo>
                <a:lnTo>
                  <a:pt x="819150" y="0"/>
                </a:lnTo>
                <a:lnTo>
                  <a:pt x="1038225" y="0"/>
                </a:lnTo>
                <a:lnTo>
                  <a:pt x="6516874" y="0"/>
                </a:lnTo>
                <a:lnTo>
                  <a:pt x="5509712" y="2174681"/>
                </a:lnTo>
                <a:lnTo>
                  <a:pt x="1038225" y="2174681"/>
                </a:lnTo>
                <a:lnTo>
                  <a:pt x="947987" y="2174681"/>
                </a:lnTo>
                <a:lnTo>
                  <a:pt x="819150" y="2174681"/>
                </a:lnTo>
                <a:lnTo>
                  <a:pt x="0" y="217468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 17">
            <a:extLst>
              <a:ext uri="{FF2B5EF4-FFF2-40B4-BE49-F238E27FC236}">
                <a16:creationId xmlns:a16="http://schemas.microsoft.com/office/drawing/2014/main" id="{14D8491E-61E0-4939-B77E-8B58E112745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663110" cy="2130951"/>
          </a:xfrm>
          <a:custGeom>
            <a:avLst/>
            <a:gdLst>
              <a:gd name="connsiteX0" fmla="*/ 0 w 8663110"/>
              <a:gd name="connsiteY0" fmla="*/ 0 h 2130951"/>
              <a:gd name="connsiteX1" fmla="*/ 819150 w 8663110"/>
              <a:gd name="connsiteY1" fmla="*/ 0 h 2130951"/>
              <a:gd name="connsiteX2" fmla="*/ 1028700 w 8663110"/>
              <a:gd name="connsiteY2" fmla="*/ 0 h 2130951"/>
              <a:gd name="connsiteX3" fmla="*/ 4187970 w 8663110"/>
              <a:gd name="connsiteY3" fmla="*/ 0 h 2130951"/>
              <a:gd name="connsiteX4" fmla="*/ 4400550 w 8663110"/>
              <a:gd name="connsiteY4" fmla="*/ 0 h 2130951"/>
              <a:gd name="connsiteX5" fmla="*/ 5262791 w 8663110"/>
              <a:gd name="connsiteY5" fmla="*/ 0 h 2130951"/>
              <a:gd name="connsiteX6" fmla="*/ 5262791 w 8663110"/>
              <a:gd name="connsiteY6" fmla="*/ 478 h 2130951"/>
              <a:gd name="connsiteX7" fmla="*/ 8663110 w 8663110"/>
              <a:gd name="connsiteY7" fmla="*/ 478 h 2130951"/>
              <a:gd name="connsiteX8" fmla="*/ 7676422 w 8663110"/>
              <a:gd name="connsiteY8" fmla="*/ 2130951 h 2130951"/>
              <a:gd name="connsiteX9" fmla="*/ 4400550 w 8663110"/>
              <a:gd name="connsiteY9" fmla="*/ 2130951 h 2130951"/>
              <a:gd name="connsiteX10" fmla="*/ 4187970 w 8663110"/>
              <a:gd name="connsiteY10" fmla="*/ 2130951 h 2130951"/>
              <a:gd name="connsiteX11" fmla="*/ 1028700 w 8663110"/>
              <a:gd name="connsiteY11" fmla="*/ 2130951 h 2130951"/>
              <a:gd name="connsiteX12" fmla="*/ 819150 w 8663110"/>
              <a:gd name="connsiteY12" fmla="*/ 2130951 h 2130951"/>
              <a:gd name="connsiteX13" fmla="*/ 0 w 8663110"/>
              <a:gd name="connsiteY13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663110" h="2130951">
                <a:moveTo>
                  <a:pt x="0" y="0"/>
                </a:moveTo>
                <a:lnTo>
                  <a:pt x="819150" y="0"/>
                </a:lnTo>
                <a:lnTo>
                  <a:pt x="1028700" y="0"/>
                </a:lnTo>
                <a:lnTo>
                  <a:pt x="4187970" y="0"/>
                </a:lnTo>
                <a:lnTo>
                  <a:pt x="4400550" y="0"/>
                </a:lnTo>
                <a:lnTo>
                  <a:pt x="5262791" y="0"/>
                </a:lnTo>
                <a:lnTo>
                  <a:pt x="5262791" y="478"/>
                </a:lnTo>
                <a:lnTo>
                  <a:pt x="8663110" y="478"/>
                </a:lnTo>
                <a:lnTo>
                  <a:pt x="7676422" y="2130951"/>
                </a:lnTo>
                <a:lnTo>
                  <a:pt x="4400550" y="2130951"/>
                </a:lnTo>
                <a:lnTo>
                  <a:pt x="4187970" y="2130951"/>
                </a:lnTo>
                <a:lnTo>
                  <a:pt x="1028700" y="2130951"/>
                </a:lnTo>
                <a:lnTo>
                  <a:pt x="819150" y="2130951"/>
                </a:lnTo>
                <a:lnTo>
                  <a:pt x="0" y="21309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3110" y="324329"/>
            <a:ext cx="3207156" cy="1804025"/>
          </a:xfrm>
          <a:prstGeom prst="rect">
            <a:avLst/>
          </a:prstGeom>
        </p:spPr>
      </p:pic>
      <p:pic>
        <p:nvPicPr>
          <p:cNvPr id="11" name="Picture">
            <a:hlinkClick r:id="rId3"/>
            <a:extLst>
              <a:ext uri="{FF2B5EF4-FFF2-40B4-BE49-F238E27FC236}">
                <a16:creationId xmlns:a16="http://schemas.microsoft.com/office/drawing/2014/main" id="{D9F0846B-C978-4D07-B052-DB088C063E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5879" y="5139701"/>
            <a:ext cx="4174388" cy="636245"/>
          </a:xfrm>
          <a:prstGeom prst="rect">
            <a:avLst/>
          </a:prstGeom>
          <a:noFill/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914" y="5770659"/>
            <a:ext cx="2619548" cy="432225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819150" y="2698595"/>
            <a:ext cx="6413500" cy="13557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4200" b="1" dirty="0">
                <a:latin typeface="+mj-lt"/>
                <a:ea typeface="+mj-ea"/>
                <a:cs typeface="+mj-cs"/>
              </a:rPr>
              <a:t>Benchmark:</a:t>
            </a:r>
          </a:p>
          <a:p>
            <a:pPr algn="l">
              <a:spcAft>
                <a:spcPts val="600"/>
              </a:spcAft>
            </a:pPr>
            <a:r>
              <a:rPr lang="en-US" sz="4200" b="1" dirty="0">
                <a:latin typeface="+mj-lt"/>
                <a:ea typeface="+mj-ea"/>
                <a:cs typeface="+mj-cs"/>
              </a:rPr>
              <a:t>Sector </a:t>
            </a:r>
            <a:r>
              <a:rPr lang="en-US" sz="4200" b="1" dirty="0" err="1">
                <a:latin typeface="+mj-lt"/>
                <a:ea typeface="+mj-ea"/>
                <a:cs typeface="+mj-cs"/>
              </a:rPr>
              <a:t>Hotelero</a:t>
            </a:r>
            <a:r>
              <a:rPr lang="en-US" sz="4200" b="1" dirty="0">
                <a:latin typeface="+mj-lt"/>
                <a:ea typeface="+mj-ea"/>
                <a:cs typeface="+mj-cs"/>
              </a:rPr>
              <a:t> </a:t>
            </a:r>
            <a:r>
              <a:rPr lang="en-US" sz="4200" b="1" dirty="0" err="1">
                <a:latin typeface="+mj-lt"/>
                <a:ea typeface="+mj-ea"/>
                <a:cs typeface="+mj-cs"/>
              </a:rPr>
              <a:t>Español</a:t>
            </a:r>
            <a:endParaRPr lang="en-US" sz="42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63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"/>
          <p:cNvSpPr txBox="1">
            <a:spLocks noGrp="1"/>
          </p:cNvSpPr>
          <p:nvPr/>
        </p:nvSpPr>
        <p:spPr>
          <a:xfrm>
            <a:off x="91662" y="299985"/>
            <a:ext cx="3524828" cy="399980"/>
          </a:xfrm>
          <a:prstGeom prst="rect">
            <a:avLst/>
          </a:prstGeom>
          <a:noFill/>
        </p:spPr>
        <p:txBody>
          <a:bodyPr/>
          <a:lstStyle/>
          <a:p>
            <a:r>
              <a:rPr sz="1500" b="1" i="0" u="none" dirty="0">
                <a:latin typeface="Segoe UI Light"/>
                <a:ea typeface="Segoe UI Light"/>
                <a:cs typeface="Segoe UI Light"/>
              </a:rPr>
              <a:t>Series </a:t>
            </a:r>
            <a:r>
              <a:rPr sz="1500" b="1" i="0" u="none" dirty="0" err="1">
                <a:latin typeface="Segoe UI Light"/>
                <a:ea typeface="Segoe UI Light"/>
                <a:cs typeface="Segoe UI Light"/>
              </a:rPr>
              <a:t>Anuales</a:t>
            </a:r>
            <a:endParaRPr sz="1500" b="1" i="0" u="none" dirty="0">
              <a:latin typeface="Segoe UI Light"/>
              <a:ea typeface="Segoe UI Light"/>
              <a:cs typeface="Segoe UI Light"/>
            </a:endParaRPr>
          </a:p>
        </p:txBody>
      </p:sp>
      <p:pic>
        <p:nvPicPr>
          <p:cNvPr id="3" name="Picture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825" y="561975"/>
            <a:ext cx="7867650" cy="771525"/>
          </a:xfrm>
          <a:prstGeom prst="rect">
            <a:avLst/>
          </a:prstGeom>
          <a:noFill/>
        </p:spPr>
      </p:pic>
      <p:pic>
        <p:nvPicPr>
          <p:cNvPr id="4" name="Picture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9425" y="0"/>
            <a:ext cx="9163050" cy="504825"/>
          </a:xfrm>
          <a:prstGeom prst="rect">
            <a:avLst/>
          </a:prstGeom>
          <a:noFill/>
        </p:spPr>
      </p:pic>
      <p:pic>
        <p:nvPicPr>
          <p:cNvPr id="5" name="Picture">
            <a:hlinkClick r:id="rId2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733425"/>
            <a:ext cx="1485900" cy="504825"/>
          </a:xfrm>
          <a:prstGeom prst="rect">
            <a:avLst/>
          </a:prstGeom>
          <a:noFill/>
        </p:spPr>
      </p:pic>
      <p:pic>
        <p:nvPicPr>
          <p:cNvPr id="6" name="Picture">
            <a:hlinkClick r:id="rId2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6825" y="733425"/>
            <a:ext cx="3324225" cy="504825"/>
          </a:xfrm>
          <a:prstGeom prst="rect">
            <a:avLst/>
          </a:prstGeom>
          <a:noFill/>
        </p:spPr>
      </p:pic>
      <p:pic>
        <p:nvPicPr>
          <p:cNvPr id="7" name="Picture">
            <a:hlinkClick r:id="rId2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00" y="1371600"/>
            <a:ext cx="3724275" cy="2657475"/>
          </a:xfrm>
          <a:prstGeom prst="rect">
            <a:avLst/>
          </a:prstGeom>
          <a:noFill/>
        </p:spPr>
      </p:pic>
      <p:pic>
        <p:nvPicPr>
          <p:cNvPr id="8" name="Picture">
            <a:hlinkClick r:id="rId2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91275" y="4181475"/>
            <a:ext cx="5791200" cy="2667000"/>
          </a:xfrm>
          <a:prstGeom prst="rect">
            <a:avLst/>
          </a:prstGeom>
          <a:noFill/>
        </p:spPr>
      </p:pic>
      <p:pic>
        <p:nvPicPr>
          <p:cNvPr id="9" name="Picture">
            <a:hlinkClick r:id="rId2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4200525"/>
            <a:ext cx="6591300" cy="2647950"/>
          </a:xfrm>
          <a:prstGeom prst="rect">
            <a:avLst/>
          </a:prstGeom>
          <a:noFill/>
        </p:spPr>
      </p:pic>
      <p:pic>
        <p:nvPicPr>
          <p:cNvPr id="10" name="Picture">
            <a:hlinkClick r:id="rId2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24275" y="2762250"/>
            <a:ext cx="2390775" cy="1057275"/>
          </a:xfrm>
          <a:prstGeom prst="rect">
            <a:avLst/>
          </a:prstGeom>
          <a:noFill/>
        </p:spPr>
      </p:pic>
      <p:pic>
        <p:nvPicPr>
          <p:cNvPr id="11" name="Picture">
            <a:hlinkClick r:id="rId2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05525" y="1619250"/>
            <a:ext cx="1990725" cy="1057275"/>
          </a:xfrm>
          <a:prstGeom prst="rect">
            <a:avLst/>
          </a:prstGeom>
          <a:noFill/>
        </p:spPr>
      </p:pic>
      <p:pic>
        <p:nvPicPr>
          <p:cNvPr id="12" name="Picture">
            <a:hlinkClick r:id="rId2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144125" y="1619250"/>
            <a:ext cx="2000250" cy="1057275"/>
          </a:xfrm>
          <a:prstGeom prst="rect">
            <a:avLst/>
          </a:prstGeom>
          <a:noFill/>
        </p:spPr>
      </p:pic>
      <p:pic>
        <p:nvPicPr>
          <p:cNvPr id="13" name="Picture">
            <a:hlinkClick r:id="rId2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91500" y="2695575"/>
            <a:ext cx="2019300" cy="1333500"/>
          </a:xfrm>
          <a:prstGeom prst="rect">
            <a:avLst/>
          </a:prstGeom>
          <a:noFill/>
        </p:spPr>
      </p:pic>
      <p:pic>
        <p:nvPicPr>
          <p:cNvPr id="14" name="Picture">
            <a:hlinkClick r:id="rId2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67425" y="2695575"/>
            <a:ext cx="2038350" cy="1333500"/>
          </a:xfrm>
          <a:prstGeom prst="rect">
            <a:avLst/>
          </a:prstGeom>
          <a:noFill/>
        </p:spPr>
      </p:pic>
      <p:pic>
        <p:nvPicPr>
          <p:cNvPr id="15" name="Picture">
            <a:hlinkClick r:id="rId2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172700" y="2695575"/>
            <a:ext cx="2000250" cy="1333500"/>
          </a:xfrm>
          <a:prstGeom prst="rect">
            <a:avLst/>
          </a:prstGeom>
          <a:noFill/>
        </p:spPr>
      </p:pic>
      <p:pic>
        <p:nvPicPr>
          <p:cNvPr id="16" name="Picture">
            <a:hlinkClick r:id="rId2"/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05250" y="1628775"/>
            <a:ext cx="1905000" cy="1057275"/>
          </a:xfrm>
          <a:prstGeom prst="rect">
            <a:avLst/>
          </a:prstGeom>
          <a:noFill/>
        </p:spPr>
      </p:pic>
      <p:pic>
        <p:nvPicPr>
          <p:cNvPr id="17" name="Picture">
            <a:hlinkClick r:id="rId2"/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039100" y="1619250"/>
            <a:ext cx="2181225" cy="1057275"/>
          </a:xfrm>
          <a:prstGeom prst="rect">
            <a:avLst/>
          </a:prstGeom>
          <a:noFill/>
        </p:spPr>
      </p:pic>
      <p:pic>
        <p:nvPicPr>
          <p:cNvPr id="18" name="Picture">
            <a:hlinkClick r:id="rId2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2562225" cy="390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"/>
          <p:cNvSpPr txBox="1">
            <a:spLocks noGrp="1"/>
          </p:cNvSpPr>
          <p:nvPr/>
        </p:nvSpPr>
        <p:spPr>
          <a:xfrm>
            <a:off x="92154" y="304108"/>
            <a:ext cx="3520290" cy="755664"/>
          </a:xfrm>
          <a:prstGeom prst="rect">
            <a:avLst/>
          </a:prstGeom>
          <a:noFill/>
        </p:spPr>
        <p:txBody>
          <a:bodyPr/>
          <a:lstStyle/>
          <a:p>
            <a:r>
              <a:rPr sz="1500" b="1" i="0" u="none" dirty="0" err="1">
                <a:latin typeface="Segoe UI Light"/>
                <a:ea typeface="Segoe UI Light"/>
                <a:cs typeface="Segoe UI Light"/>
              </a:rPr>
              <a:t>Año</a:t>
            </a:r>
            <a:r>
              <a:rPr sz="1500" b="1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500" b="1" i="0" u="none" dirty="0" err="1">
                <a:latin typeface="Segoe UI Light"/>
                <a:ea typeface="Segoe UI Light"/>
                <a:cs typeface="Segoe UI Light"/>
              </a:rPr>
              <a:t>en</a:t>
            </a:r>
            <a:r>
              <a:rPr sz="1500" b="1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500" b="1" i="0" u="none" dirty="0" err="1">
                <a:latin typeface="Segoe UI Light"/>
                <a:ea typeface="Segoe UI Light"/>
                <a:cs typeface="Segoe UI Light"/>
              </a:rPr>
              <a:t>Curso</a:t>
            </a:r>
            <a:r>
              <a:rPr sz="1500" b="1" i="0" u="none" dirty="0">
                <a:latin typeface="Segoe UI Light"/>
                <a:ea typeface="Segoe UI Light"/>
                <a:cs typeface="Segoe UI Light"/>
              </a:rPr>
              <a:t> </a:t>
            </a:r>
          </a:p>
          <a:p>
            <a:r>
              <a:rPr sz="1500" b="1" i="0" u="none" dirty="0">
                <a:latin typeface="Segoe UI Light"/>
                <a:ea typeface="Segoe UI Light"/>
                <a:cs typeface="Segoe UI Light"/>
              </a:rPr>
              <a:t>(Hoteles y </a:t>
            </a:r>
            <a:r>
              <a:rPr sz="1500" b="1" i="0" u="none" dirty="0" err="1">
                <a:latin typeface="Segoe UI Light"/>
                <a:ea typeface="Segoe UI Light"/>
                <a:cs typeface="Segoe UI Light"/>
              </a:rPr>
              <a:t>Hostales</a:t>
            </a:r>
            <a:r>
              <a:rPr sz="1500" b="1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500" b="1" i="0" u="none" dirty="0" err="1">
                <a:latin typeface="Segoe UI Light"/>
                <a:ea typeface="Segoe UI Light"/>
                <a:cs typeface="Segoe UI Light"/>
              </a:rPr>
              <a:t>agrupados</a:t>
            </a:r>
            <a:r>
              <a:rPr sz="1500" b="1" i="0" u="none" dirty="0">
                <a:latin typeface="Segoe UI Light"/>
                <a:ea typeface="Segoe UI Light"/>
                <a:cs typeface="Segoe UI Light"/>
              </a:rPr>
              <a:t>)</a:t>
            </a:r>
          </a:p>
        </p:txBody>
      </p:sp>
      <p:pic>
        <p:nvPicPr>
          <p:cNvPr id="3" name="Picture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50" y="0"/>
            <a:ext cx="8467725" cy="504825"/>
          </a:xfrm>
          <a:prstGeom prst="rect">
            <a:avLst/>
          </a:prstGeom>
          <a:noFill/>
        </p:spPr>
      </p:pic>
      <p:pic>
        <p:nvPicPr>
          <p:cNvPr id="4" name="Picture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685925"/>
            <a:ext cx="3724275" cy="5010150"/>
          </a:xfrm>
          <a:prstGeom prst="rect">
            <a:avLst/>
          </a:prstGeom>
          <a:noFill/>
        </p:spPr>
      </p:pic>
      <p:pic>
        <p:nvPicPr>
          <p:cNvPr id="5" name="Picture">
            <a:hlinkClick r:id="rId2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" y="1133475"/>
            <a:ext cx="3686175" cy="504825"/>
          </a:xfrm>
          <a:prstGeom prst="rect">
            <a:avLst/>
          </a:prstGeom>
          <a:noFill/>
        </p:spPr>
      </p:pic>
      <p:pic>
        <p:nvPicPr>
          <p:cNvPr id="6" name="Picture">
            <a:hlinkClick r:id="rId2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4300" y="4238625"/>
            <a:ext cx="8248650" cy="2609850"/>
          </a:xfrm>
          <a:prstGeom prst="rect">
            <a:avLst/>
          </a:prstGeom>
          <a:noFill/>
        </p:spPr>
      </p:pic>
      <p:pic>
        <p:nvPicPr>
          <p:cNvPr id="7" name="Picture">
            <a:hlinkClick r:id="rId2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48375" y="1038225"/>
            <a:ext cx="1990725" cy="1057275"/>
          </a:xfrm>
          <a:prstGeom prst="rect">
            <a:avLst/>
          </a:prstGeom>
          <a:noFill/>
        </p:spPr>
      </p:pic>
      <p:pic>
        <p:nvPicPr>
          <p:cNvPr id="8" name="Picture">
            <a:hlinkClick r:id="rId2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43350" y="819150"/>
            <a:ext cx="1905000" cy="1057275"/>
          </a:xfrm>
          <a:prstGeom prst="rect">
            <a:avLst/>
          </a:prstGeom>
          <a:noFill/>
        </p:spPr>
      </p:pic>
      <p:pic>
        <p:nvPicPr>
          <p:cNvPr id="9" name="Picture">
            <a:hlinkClick r:id="rId2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57900" y="2257425"/>
            <a:ext cx="2019300" cy="1333500"/>
          </a:xfrm>
          <a:prstGeom prst="rect">
            <a:avLst/>
          </a:prstGeom>
          <a:noFill/>
        </p:spPr>
      </p:pic>
      <p:pic>
        <p:nvPicPr>
          <p:cNvPr id="10" name="Picture">
            <a:hlinkClick r:id="rId2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14775" y="2895600"/>
            <a:ext cx="2009775" cy="1181100"/>
          </a:xfrm>
          <a:prstGeom prst="rect">
            <a:avLst/>
          </a:prstGeom>
          <a:noFill/>
        </p:spPr>
      </p:pic>
      <p:pic>
        <p:nvPicPr>
          <p:cNvPr id="11" name="Picture">
            <a:hlinkClick r:id="rId2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96250" y="2257425"/>
            <a:ext cx="2047875" cy="1333500"/>
          </a:xfrm>
          <a:prstGeom prst="rect">
            <a:avLst/>
          </a:prstGeom>
          <a:noFill/>
        </p:spPr>
      </p:pic>
      <p:pic>
        <p:nvPicPr>
          <p:cNvPr id="12" name="Picture">
            <a:hlinkClick r:id="rId2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172700" y="2257425"/>
            <a:ext cx="2000250" cy="1333500"/>
          </a:xfrm>
          <a:prstGeom prst="rect">
            <a:avLst/>
          </a:prstGeom>
          <a:noFill/>
        </p:spPr>
      </p:pic>
      <p:pic>
        <p:nvPicPr>
          <p:cNvPr id="13" name="Picture">
            <a:hlinkClick r:id="rId2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848100" y="1924050"/>
            <a:ext cx="2143125" cy="1057275"/>
          </a:xfrm>
          <a:prstGeom prst="rect">
            <a:avLst/>
          </a:prstGeom>
          <a:noFill/>
        </p:spPr>
      </p:pic>
      <p:pic>
        <p:nvPicPr>
          <p:cNvPr id="14" name="Picture">
            <a:hlinkClick r:id="rId2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96250" y="1038225"/>
            <a:ext cx="2076450" cy="1057275"/>
          </a:xfrm>
          <a:prstGeom prst="rect">
            <a:avLst/>
          </a:prstGeom>
          <a:noFill/>
        </p:spPr>
      </p:pic>
      <p:pic>
        <p:nvPicPr>
          <p:cNvPr id="15" name="Picture">
            <a:hlinkClick r:id="rId2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115550" y="1038225"/>
            <a:ext cx="2028825" cy="1057275"/>
          </a:xfrm>
          <a:prstGeom prst="rect">
            <a:avLst/>
          </a:prstGeom>
          <a:noFill/>
        </p:spPr>
      </p:pic>
      <p:pic>
        <p:nvPicPr>
          <p:cNvPr id="16" name="Picture">
            <a:hlinkClick r:id="rId2"/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2562225" cy="390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"/>
          <p:cNvSpPr txBox="1">
            <a:spLocks noGrp="1"/>
          </p:cNvSpPr>
          <p:nvPr/>
        </p:nvSpPr>
        <p:spPr>
          <a:xfrm>
            <a:off x="0" y="6128253"/>
            <a:ext cx="6506086" cy="720461"/>
          </a:xfrm>
          <a:prstGeom prst="rect">
            <a:avLst/>
          </a:prstGeom>
          <a:noFill/>
        </p:spPr>
        <p:txBody>
          <a:bodyPr/>
          <a:lstStyle/>
          <a:p>
            <a:pPr algn="ctr"/>
            <a:r>
              <a:rPr sz="1200" b="1" i="0" u="none">
                <a:latin typeface="Segoe UI Light"/>
                <a:ea typeface="Segoe UI Light"/>
                <a:cs typeface="Segoe UI Light"/>
              </a:rPr>
              <a:t>EXENCIÓN DE RESPONSABILIDAD:</a:t>
            </a:r>
          </a:p>
          <a:p>
            <a:pPr algn="ctr"/>
            <a:r>
              <a:rPr sz="900" b="0" i="0" u="none">
                <a:latin typeface="Segoe UI Light"/>
                <a:ea typeface="Segoe UI Light"/>
                <a:cs typeface="Segoe UI Light"/>
              </a:rPr>
              <a:t>HCC-Hotel Cost Control sólo se limita a relacionar los diferentes orígenes de datos, estructurándolos para una mejor usabilidad, pero no se hace responsable de la calidad y veracidad de los mismos.</a:t>
            </a:r>
          </a:p>
        </p:txBody>
      </p:sp>
      <p:sp>
        <p:nvSpPr>
          <p:cNvPr id="4" name="Textbox"/>
          <p:cNvSpPr txBox="1">
            <a:spLocks noGrp="1"/>
          </p:cNvSpPr>
          <p:nvPr/>
        </p:nvSpPr>
        <p:spPr>
          <a:xfrm>
            <a:off x="6920916" y="645079"/>
            <a:ext cx="5271083" cy="6211192"/>
          </a:xfrm>
          <a:prstGeom prst="rect">
            <a:avLst/>
          </a:prstGeom>
          <a:noFill/>
        </p:spPr>
        <p:txBody>
          <a:bodyPr/>
          <a:lstStyle/>
          <a:p>
            <a:pPr algn="ctr"/>
            <a:r>
              <a:rPr sz="1500" b="1" i="0" u="none" dirty="0">
                <a:latin typeface="Segoe UI Light"/>
                <a:ea typeface="Segoe UI Light"/>
                <a:cs typeface="Segoe UI Light"/>
              </a:rPr>
              <a:t>ORIGEN DE LOS DATOS UTILIZADOS:</a:t>
            </a:r>
          </a:p>
          <a:p>
            <a:pPr algn="ctr"/>
            <a:endParaRPr sz="1500" b="1" i="0" u="none" dirty="0">
              <a:latin typeface="Segoe UI Light"/>
              <a:ea typeface="Segoe UI Light"/>
              <a:cs typeface="Segoe UI Light"/>
            </a:endParaRPr>
          </a:p>
          <a:p>
            <a:r>
              <a:rPr sz="1050" b="1" i="0" u="none" dirty="0">
                <a:latin typeface="Segoe UI Light"/>
                <a:ea typeface="Segoe UI Light"/>
                <a:cs typeface="Segoe UI Light"/>
              </a:rPr>
              <a:t>DATOS RELATIVOS A PRECIO DE VENTA:</a:t>
            </a:r>
          </a:p>
          <a:p>
            <a:endParaRPr sz="1050" b="1" i="0" u="none" dirty="0">
              <a:latin typeface="Segoe UI Light"/>
              <a:ea typeface="Segoe UI Light"/>
              <a:cs typeface="Segoe UI Light"/>
            </a:endParaRPr>
          </a:p>
          <a:p>
            <a:r>
              <a:rPr sz="900" b="0" i="0" u="none" dirty="0">
                <a:latin typeface="Segoe UI Light"/>
                <a:ea typeface="Segoe UI Light"/>
                <a:cs typeface="Segoe UI Light"/>
              </a:rPr>
              <a:t>	El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índice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precios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hoteles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de trivago (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tHPI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)</a:t>
            </a:r>
          </a:p>
          <a:p>
            <a:endParaRPr sz="900" b="0" i="0" u="none" dirty="0">
              <a:latin typeface="Segoe UI Light"/>
              <a:ea typeface="Segoe UI Light"/>
              <a:cs typeface="Segoe UI Light"/>
            </a:endParaRPr>
          </a:p>
          <a:p>
            <a:r>
              <a:rPr sz="1050" b="1" i="0" u="none" dirty="0">
                <a:latin typeface="Segoe UI Light"/>
                <a:ea typeface="Segoe UI Light"/>
                <a:cs typeface="Segoe UI Light"/>
              </a:rPr>
              <a:t>				</a:t>
            </a:r>
          </a:p>
          <a:p>
            <a:r>
              <a:rPr sz="1050" b="1" i="0" u="none" dirty="0">
                <a:latin typeface="Segoe UI Light"/>
                <a:ea typeface="Segoe UI Light"/>
                <a:cs typeface="Segoe UI Light"/>
              </a:rPr>
              <a:t>RESTO DE DATOS UTILIZADOS EN EL REPORTING:</a:t>
            </a:r>
          </a:p>
          <a:p>
            <a:endParaRPr sz="1050" b="1" i="0" u="none" dirty="0">
              <a:latin typeface="Segoe UI Light"/>
              <a:ea typeface="Segoe UI Light"/>
              <a:cs typeface="Segoe UI Light"/>
            </a:endParaRPr>
          </a:p>
          <a:p>
            <a:r>
              <a:rPr sz="900" b="0" i="0" u="none" dirty="0">
                <a:latin typeface="Segoe UI Light"/>
                <a:ea typeface="Segoe UI Light"/>
                <a:cs typeface="Segoe UI Light"/>
              </a:rPr>
              <a:t>3.1Establecimientos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abiertos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estimados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comunidades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ciudades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autónomas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categoría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1050" b="0" i="0" u="none" dirty="0">
                <a:latin typeface="Segoe UI Light"/>
                <a:ea typeface="Segoe UI Light"/>
                <a:cs typeface="Segoe UI Light"/>
              </a:rPr>
              <a:t>3.2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Habitaciones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estimadas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comunidades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ciudades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autónomas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categoría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1050" b="0" i="0" u="none" dirty="0">
                <a:latin typeface="Segoe UI Light"/>
                <a:ea typeface="Segoe UI Light"/>
                <a:cs typeface="Segoe UI Light"/>
              </a:rPr>
              <a:t>3.4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Grado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ocupación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habitaciones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comunidades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ciudades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autónomas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categoría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1050" b="0" i="0" u="none" dirty="0">
                <a:latin typeface="Segoe UI Light"/>
                <a:ea typeface="Segoe UI Light"/>
                <a:cs typeface="Segoe UI Light"/>
              </a:rPr>
              <a:t>3.8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Personal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ocupado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comunidades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ciudades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autónomas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categoría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tipo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contratación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1050" b="0" i="0" u="none" dirty="0">
                <a:latin typeface="Segoe UI Light"/>
                <a:ea typeface="Segoe UI Light"/>
                <a:cs typeface="Segoe UI Light"/>
              </a:rPr>
              <a:t>4.1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Viajeros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entrados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comunidades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ciudades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autónomas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país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residencia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1050" b="0" i="0" u="none" dirty="0">
                <a:latin typeface="Segoe UI Light"/>
                <a:ea typeface="Segoe UI Light"/>
                <a:cs typeface="Segoe UI Light"/>
              </a:rPr>
              <a:t>4.3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Pernoctaciones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los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viajeros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comunidades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ciudades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autónomas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país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de 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residencia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1050" b="0" i="0" u="none" dirty="0">
                <a:latin typeface="Segoe UI Light"/>
                <a:ea typeface="Segoe UI Light"/>
                <a:cs typeface="Segoe UI Light"/>
              </a:rPr>
              <a:t>5.1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Establecimientos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abiertos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estimados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provincias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categoría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1050" b="0" i="0" u="none" dirty="0">
                <a:latin typeface="Segoe UI Light"/>
                <a:ea typeface="Segoe UI Light"/>
                <a:cs typeface="Segoe UI Light"/>
              </a:rPr>
              <a:t>5.2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Habitaciones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estimadas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provincias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categoría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1050" b="0" i="0" u="none" dirty="0">
                <a:latin typeface="Segoe UI Light"/>
                <a:ea typeface="Segoe UI Light"/>
                <a:cs typeface="Segoe UI Light"/>
              </a:rPr>
              <a:t>5.4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Grado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ocupación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habitaciones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provincias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categoría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900" b="0" i="0" u="none" dirty="0">
                <a:latin typeface="Segoe UI Light"/>
                <a:ea typeface="Segoe UI Light"/>
                <a:cs typeface="Segoe UI Light"/>
              </a:rPr>
              <a:t>5.8 Personal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ocupado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provincias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categoría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tipo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contratación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900" b="0" i="0" u="none" dirty="0">
                <a:latin typeface="Segoe UI Light"/>
                <a:ea typeface="Segoe UI Light"/>
                <a:cs typeface="Segoe UI Light"/>
              </a:rPr>
              <a:t>6.1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Viajeros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entrados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provincias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país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residencia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900" b="0" i="0" u="none" dirty="0">
                <a:latin typeface="Segoe UI Light"/>
                <a:ea typeface="Segoe UI Light"/>
                <a:cs typeface="Segoe UI Light"/>
              </a:rPr>
              <a:t>6.3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Pernoctaciones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los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viajeros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provincias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país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residencia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1050" b="0" i="0" u="none" dirty="0">
                <a:latin typeface="Segoe UI Light"/>
                <a:ea typeface="Segoe UI Light"/>
                <a:cs typeface="Segoe UI Light"/>
              </a:rPr>
              <a:t>7.1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Establecimientos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abiertos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estimados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zonas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turísticas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900" b="0" i="0" u="none" dirty="0">
                <a:latin typeface="Segoe UI Light"/>
                <a:ea typeface="Segoe UI Light"/>
                <a:cs typeface="Segoe UI Light"/>
              </a:rPr>
              <a:t>7.2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Habitaciones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estimadas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zonas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turísticas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900" b="0" i="0" u="none" dirty="0">
                <a:latin typeface="Segoe UI Light"/>
                <a:ea typeface="Segoe UI Light"/>
                <a:cs typeface="Segoe UI Light"/>
              </a:rPr>
              <a:t>7.4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Grado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ocupación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habitaciones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zonas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turísticas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900" b="0" i="0" u="none" dirty="0">
                <a:latin typeface="Segoe UI Light"/>
                <a:ea typeface="Segoe UI Light"/>
                <a:cs typeface="Segoe UI Light"/>
              </a:rPr>
              <a:t>7.7 Personal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ocupado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zonas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turísticas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900" b="0" i="0" u="none" dirty="0">
                <a:latin typeface="Segoe UI Light"/>
                <a:ea typeface="Segoe UI Light"/>
                <a:cs typeface="Segoe UI Light"/>
              </a:rPr>
              <a:t>8.2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Viajeros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entrados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zonas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turísticas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país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residencia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1050" b="0" i="0" u="none" dirty="0">
                <a:latin typeface="Segoe UI Light"/>
                <a:ea typeface="Segoe UI Light"/>
                <a:cs typeface="Segoe UI Light"/>
              </a:rPr>
              <a:t>8.4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Pernoctaciones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los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viajeros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zonas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turísticas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país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residencia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1050" b="0" i="0" u="none" dirty="0">
                <a:latin typeface="Segoe UI Light"/>
                <a:ea typeface="Segoe UI Light"/>
                <a:cs typeface="Segoe UI Light"/>
              </a:rPr>
              <a:t>9.1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Establecimientos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abiertos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estimados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puntos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turísticos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900" b="0" i="0" u="none" dirty="0">
                <a:latin typeface="Segoe UI Light"/>
                <a:ea typeface="Segoe UI Light"/>
                <a:cs typeface="Segoe UI Light"/>
              </a:rPr>
              <a:t>9.2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Habitaciones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estimadas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puntos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turísticos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900" b="0" i="0" u="none" dirty="0">
                <a:latin typeface="Segoe UI Light"/>
                <a:ea typeface="Segoe UI Light"/>
                <a:cs typeface="Segoe UI Light"/>
              </a:rPr>
              <a:t>9.4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Grado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ocupación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habitaciones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puntos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turísticos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900" b="0" i="0" u="none" dirty="0">
                <a:latin typeface="Segoe UI Light"/>
                <a:ea typeface="Segoe UI Light"/>
                <a:cs typeface="Segoe UI Light"/>
              </a:rPr>
              <a:t>9.7 Personal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ocupado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puntos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turísticos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900" b="0" i="0" u="none" dirty="0">
                <a:latin typeface="Segoe UI Light"/>
                <a:ea typeface="Segoe UI Light"/>
                <a:cs typeface="Segoe UI Light"/>
              </a:rPr>
              <a:t>10.2Viajeros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entrados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puntos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turísticos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país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residencia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  <a:p>
            <a:r>
              <a:rPr sz="900" b="0" i="0" u="none" dirty="0">
                <a:latin typeface="Segoe UI Light"/>
                <a:ea typeface="Segoe UI Light"/>
                <a:cs typeface="Segoe UI Light"/>
              </a:rPr>
              <a:t>10.4Pernoctaciones de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los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viajeros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puntos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turísticos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 y  </a:t>
            </a:r>
            <a:r>
              <a:rPr sz="9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900" b="0" i="0" u="none" dirty="0">
                <a:latin typeface="Segoe UI Light"/>
                <a:ea typeface="Segoe UI Light"/>
                <a:cs typeface="Segoe UI Light"/>
              </a:rPr>
              <a:t>. </a:t>
            </a:r>
          </a:p>
        </p:txBody>
      </p:sp>
      <p:sp>
        <p:nvSpPr>
          <p:cNvPr id="5" name="Textbox"/>
          <p:cNvSpPr txBox="1">
            <a:spLocks noGrp="1"/>
          </p:cNvSpPr>
          <p:nvPr/>
        </p:nvSpPr>
        <p:spPr>
          <a:xfrm>
            <a:off x="0" y="299985"/>
            <a:ext cx="3524828" cy="399980"/>
          </a:xfrm>
          <a:prstGeom prst="rect">
            <a:avLst/>
          </a:prstGeom>
          <a:noFill/>
        </p:spPr>
        <p:txBody>
          <a:bodyPr/>
          <a:lstStyle/>
          <a:p>
            <a:r>
              <a:rPr sz="1050" b="0" i="0" u="none" dirty="0">
                <a:latin typeface="Segoe UI Light"/>
                <a:ea typeface="Segoe UI Light"/>
                <a:cs typeface="Segoe UI Light"/>
              </a:rPr>
              <a:t>   www.hotelcostcontrol.com/business-intelligence</a:t>
            </a:r>
          </a:p>
        </p:txBody>
      </p:sp>
      <p:pic>
        <p:nvPicPr>
          <p:cNvPr id="3" name="Picture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750" y="123825"/>
            <a:ext cx="933450" cy="371475"/>
          </a:xfrm>
          <a:prstGeom prst="rect">
            <a:avLst/>
          </a:prstGeom>
          <a:noFill/>
        </p:spPr>
      </p:pic>
      <p:pic>
        <p:nvPicPr>
          <p:cNvPr id="6" name="Picture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1925" y="0"/>
            <a:ext cx="1133475" cy="523875"/>
          </a:xfrm>
          <a:prstGeom prst="rect">
            <a:avLst/>
          </a:prstGeom>
          <a:noFill/>
        </p:spPr>
      </p:pic>
      <p:sp>
        <p:nvSpPr>
          <p:cNvPr id="7" name="Textbox"/>
          <p:cNvSpPr txBox="1">
            <a:spLocks noGrp="1"/>
          </p:cNvSpPr>
          <p:nvPr/>
        </p:nvSpPr>
        <p:spPr>
          <a:xfrm>
            <a:off x="9215" y="728018"/>
            <a:ext cx="6644317" cy="5372589"/>
          </a:xfrm>
          <a:prstGeom prst="rect">
            <a:avLst/>
          </a:prstGeom>
          <a:noFill/>
        </p:spPr>
        <p:txBody>
          <a:bodyPr/>
          <a:lstStyle/>
          <a:p>
            <a:pPr algn="ctr"/>
            <a:r>
              <a:rPr sz="1500" b="1" i="0" u="none" dirty="0">
                <a:latin typeface="Segoe UI Light"/>
                <a:ea typeface="Segoe UI Light"/>
                <a:cs typeface="Segoe UI Light"/>
              </a:rPr>
              <a:t>MANIFIESTO DEL AUTOR</a:t>
            </a:r>
          </a:p>
          <a:p>
            <a:pPr algn="ctr"/>
            <a:endParaRPr sz="1500" b="1" i="0" u="none" dirty="0">
              <a:latin typeface="Segoe UI Light"/>
              <a:ea typeface="Segoe UI Light"/>
              <a:cs typeface="Segoe UI Light"/>
            </a:endParaRPr>
          </a:p>
          <a:p>
            <a:pPr algn="ctr"/>
            <a:endParaRPr sz="1500" b="1" i="0" u="none" dirty="0">
              <a:latin typeface="Segoe UI Light"/>
              <a:ea typeface="Segoe UI Light"/>
              <a:cs typeface="Segoe UI Light"/>
            </a:endParaRPr>
          </a:p>
          <a:p>
            <a:r>
              <a:rPr sz="1200" b="0" i="0" u="none" dirty="0">
                <a:latin typeface="Segoe UI Light"/>
                <a:ea typeface="Segoe UI Light"/>
                <a:cs typeface="Segoe UI Light"/>
              </a:rPr>
              <a:t>El INE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aporta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datos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desagregados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en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las </a:t>
            </a:r>
            <a:r>
              <a:rPr sz="1200" b="1" i="0" u="none" dirty="0">
                <a:latin typeface="Segoe UI Light"/>
                <a:ea typeface="Segoe UI Light"/>
                <a:cs typeface="Segoe UI Light"/>
              </a:rPr>
              <a:t>SERIES ANUALES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, lo que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permite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mostrar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resultados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a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nivel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de zonas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geográficas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categorías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hoteles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hostales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, de forma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combinada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para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Comunidades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Autónomas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y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Provincias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(para Zonas y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Puntos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turísticos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, no hay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discriminación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categorías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).</a:t>
            </a:r>
          </a:p>
          <a:p>
            <a:endParaRPr sz="1200" b="0" i="0" u="none" dirty="0">
              <a:latin typeface="Segoe UI Light"/>
              <a:ea typeface="Segoe UI Light"/>
              <a:cs typeface="Segoe UI Light"/>
            </a:endParaRPr>
          </a:p>
          <a:p>
            <a:r>
              <a:rPr sz="1200" b="0" i="0" u="none" dirty="0">
                <a:latin typeface="Segoe UI Light"/>
                <a:ea typeface="Segoe UI Light"/>
                <a:cs typeface="Segoe UI Light"/>
              </a:rPr>
              <a:t>Sin embargo,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en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el </a:t>
            </a:r>
            <a:r>
              <a:rPr sz="1200" b="1" i="0" u="none" dirty="0">
                <a:latin typeface="Segoe UI Light"/>
                <a:ea typeface="Segoe UI Light"/>
                <a:cs typeface="Segoe UI Light"/>
              </a:rPr>
              <a:t>AÑO EN CURSO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los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datos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mensuales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que pone a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disposición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del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usuario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sí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están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agregados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, o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bien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zona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geográfica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, o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bien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categorías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, y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agrupando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Hoteles y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Hostales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lo que no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es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posible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combinar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dimensiones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a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medida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que van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transcurriendo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los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meses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.</a:t>
            </a:r>
          </a:p>
          <a:p>
            <a:endParaRPr sz="1200" b="0" i="0" u="none" dirty="0">
              <a:latin typeface="Segoe UI Light"/>
              <a:ea typeface="Segoe UI Light"/>
              <a:cs typeface="Segoe UI Light"/>
            </a:endParaRPr>
          </a:p>
          <a:p>
            <a:r>
              <a:rPr sz="1200" b="0" i="0" u="none" dirty="0">
                <a:latin typeface="Segoe UI Light"/>
                <a:ea typeface="Segoe UI Light"/>
                <a:cs typeface="Segoe UI Light"/>
              </a:rPr>
              <a:t>Con el ADR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pasa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lo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mismo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,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eso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he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optado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incluir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el PVP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mostrado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Trivago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en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su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lugar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(a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nivel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Comunidad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Autónoma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),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en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base a PVP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por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habitación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doble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para dos personas.</a:t>
            </a:r>
          </a:p>
          <a:p>
            <a:endParaRPr sz="1200" b="0" i="0" u="none" dirty="0">
              <a:latin typeface="Segoe UI Light"/>
              <a:ea typeface="Segoe UI Light"/>
              <a:cs typeface="Segoe UI Light"/>
            </a:endParaRPr>
          </a:p>
          <a:p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Tras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hacer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la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solicitud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al INE para que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provea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los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datos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desagregados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en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el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año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en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curso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, a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todos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los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niveles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geográficos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e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incluyendo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el ADR y RevPAR, he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recibido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un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presupuesto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de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algo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más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de 12.500€ para el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ejercicio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2017, y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debería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presupuestarse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de nuevo para el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año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 2018 y </a:t>
            </a:r>
            <a:r>
              <a:rPr sz="1200" b="0" i="0" u="none" dirty="0" err="1">
                <a:latin typeface="Segoe UI Light"/>
                <a:ea typeface="Segoe UI Light"/>
                <a:cs typeface="Segoe UI Light"/>
              </a:rPr>
              <a:t>sucesivos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.</a:t>
            </a:r>
          </a:p>
          <a:p>
            <a:endParaRPr sz="1200" b="0" i="0" u="none" dirty="0">
              <a:latin typeface="Segoe UI Light"/>
              <a:ea typeface="Segoe UI Light"/>
              <a:cs typeface="Segoe UI Light"/>
            </a:endParaRPr>
          </a:p>
          <a:p>
            <a:endParaRPr sz="1200" b="0" i="0" u="none" dirty="0">
              <a:latin typeface="Segoe UI Light"/>
              <a:ea typeface="Segoe UI Light"/>
              <a:cs typeface="Segoe UI Light"/>
            </a:endParaRPr>
          </a:p>
          <a:p>
            <a:pPr algn="ctr"/>
            <a:r>
              <a:rPr sz="1200" b="1" i="0" u="none" dirty="0">
                <a:latin typeface="Segoe UI Light"/>
                <a:ea typeface="Segoe UI Light"/>
                <a:cs typeface="Segoe UI Light"/>
              </a:rPr>
              <a:t>SI QUIERES CONVERTIRTE EN MECENAS DE ESTE PROYECTO, APORTANDO TODO O PARTE DEL CAPITAL NECESARIO PARA QUE DE ESA FORMA CUALQUIER USUARIO INTERESADO PUEDA DISPONER DE </a:t>
            </a:r>
            <a:r>
              <a:rPr sz="1200" b="1" i="0" u="sng" dirty="0">
                <a:latin typeface="Segoe UI Light"/>
                <a:ea typeface="Segoe UI Light"/>
                <a:cs typeface="Segoe UI Light"/>
              </a:rPr>
              <a:t>TODOS LOS DATOS A MÁXIMO NIVEL DE DETALLE</a:t>
            </a:r>
            <a:r>
              <a:rPr sz="1200" b="0" i="0" u="none" dirty="0">
                <a:latin typeface="Segoe UI Light"/>
                <a:ea typeface="Segoe UI Light"/>
                <a:cs typeface="Segoe UI Light"/>
              </a:rPr>
              <a:t>.</a:t>
            </a:r>
            <a:r>
              <a:rPr sz="1200" b="1" i="0" u="none" dirty="0">
                <a:latin typeface="Segoe UI Light"/>
                <a:ea typeface="Segoe UI Light"/>
                <a:cs typeface="Segoe UI Light"/>
              </a:rPr>
              <a:t> ENVÍAME UN EMAIL A </a:t>
            </a:r>
          </a:p>
          <a:p>
            <a:pPr algn="ctr"/>
            <a:r>
              <a:rPr sz="1200" b="1" i="0" u="none" dirty="0">
                <a:latin typeface="Segoe UI Light"/>
                <a:ea typeface="Segoe UI Light"/>
                <a:cs typeface="Segoe UI Light"/>
              </a:rPr>
              <a:t>atapia@hotelcostcontrol.com Y TE CONTARÉ TODOS LOS DETALLES</a:t>
            </a:r>
          </a:p>
          <a:p>
            <a:pPr algn="ctr"/>
            <a:endParaRPr sz="1200" b="1" i="0" u="none" dirty="0">
              <a:latin typeface="Segoe UI Light"/>
              <a:ea typeface="Segoe UI Light"/>
              <a:cs typeface="Segoe UI Light"/>
            </a:endParaRPr>
          </a:p>
          <a:p>
            <a:pPr algn="ctr"/>
            <a:endParaRPr sz="1200" b="1" i="0" u="none" dirty="0">
              <a:latin typeface="Segoe UI Light"/>
              <a:ea typeface="Segoe UI Light"/>
              <a:cs typeface="Segoe UI Light"/>
            </a:endParaRPr>
          </a:p>
          <a:p>
            <a:pPr algn="ctr"/>
            <a:r>
              <a:rPr sz="1050" b="1" i="0" u="none" dirty="0">
                <a:latin typeface="Segoe UI Light"/>
                <a:ea typeface="Segoe UI Light"/>
                <a:cs typeface="Segoe UI Light"/>
              </a:rPr>
              <a:t>Antonio Tapia Moreno</a:t>
            </a:r>
          </a:p>
        </p:txBody>
      </p:sp>
      <p:pic>
        <p:nvPicPr>
          <p:cNvPr id="8" name="Picture">
            <a:hlinkClick r:id="rId2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2562225" cy="390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331</Words>
  <Application>Microsoft Office PowerPoint</Application>
  <PresentationFormat>Panorámica</PresentationFormat>
  <Paragraphs>58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Segoe UI Light</vt:lpstr>
      <vt:lpstr>Custom Design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HCC-Hotel Cost Control</cp:lastModifiedBy>
  <cp:revision>3</cp:revision>
  <dcterms:created xsi:type="dcterms:W3CDTF">2016-09-04T11:54:55Z</dcterms:created>
  <dcterms:modified xsi:type="dcterms:W3CDTF">2017-12-07T09:25:12Z</dcterms:modified>
</cp:coreProperties>
</file>